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8" r:id="rId9"/>
    <p:sldId id="276" r:id="rId10"/>
    <p:sldId id="275" r:id="rId11"/>
    <p:sldId id="264" r:id="rId12"/>
    <p:sldId id="273" r:id="rId13"/>
    <p:sldId id="270" r:id="rId14"/>
    <p:sldId id="271" r:id="rId15"/>
    <p:sldId id="267" r:id="rId16"/>
    <p:sldId id="269" r:id="rId17"/>
    <p:sldId id="272" r:id="rId18"/>
    <p:sldId id="27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996633"/>
    <a:srgbClr val="E67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7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kolorowanka-nuty_844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E67300">
                <a:tint val="45000"/>
                <a:satMod val="400000"/>
              </a:srgbClr>
            </a:duotone>
            <a:lum bright="30000"/>
          </a:blip>
          <a:stretch>
            <a:fillRect/>
          </a:stretch>
        </p:blipFill>
        <p:spPr>
          <a:xfrm>
            <a:off x="1428728" y="97770"/>
            <a:ext cx="6286544" cy="18310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316165"/>
            <a:ext cx="7772400" cy="1470025"/>
          </a:xfr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4071942"/>
            <a:ext cx="5915044" cy="1285884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CF419-9A77-4768-9EB0-ACE867CF2B0C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A4599-5A4F-441F-B80C-8EE1546039A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 descr="0i4l2h0mas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8596" y="2428868"/>
            <a:ext cx="1285884" cy="12858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CF419-9A77-4768-9EB0-ACE867CF2B0C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A4599-5A4F-441F-B80C-8EE154603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CF419-9A77-4768-9EB0-ACE867CF2B0C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A4599-5A4F-441F-B80C-8EE154603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CF419-9A77-4768-9EB0-ACE867CF2B0C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A4599-5A4F-441F-B80C-8EE154603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CF419-9A77-4768-9EB0-ACE867CF2B0C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A4599-5A4F-441F-B80C-8EE154603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CF419-9A77-4768-9EB0-ACE867CF2B0C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A4599-5A4F-441F-B80C-8EE154603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CF419-9A77-4768-9EB0-ACE867CF2B0C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A4599-5A4F-441F-B80C-8EE154603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CF419-9A77-4768-9EB0-ACE867CF2B0C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A4599-5A4F-441F-B80C-8EE154603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CF419-9A77-4768-9EB0-ACE867CF2B0C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A4599-5A4F-441F-B80C-8EE154603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CF419-9A77-4768-9EB0-ACE867CF2B0C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A4599-5A4F-441F-B80C-8EE154603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CF419-9A77-4768-9EB0-ACE867CF2B0C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A4599-5A4F-441F-B80C-8EE154603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CF419-9A77-4768-9EB0-ACE867CF2B0C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A4599-5A4F-441F-B80C-8EE154603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1\Desktop\&#1040;&#1083;&#1089;&#1091;%20&#1064;&#1072;&#1084;&#1080;&#1083;&#1077;&#1074;&#1085;&#1072;\&#1041;&#1101;&#1083;&#1101;&#1082;&#1101;&#1095;.avi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357166"/>
            <a:ext cx="7772400" cy="4929221"/>
          </a:xfrm>
        </p:spPr>
        <p:txBody>
          <a:bodyPr>
            <a:normAutofit/>
          </a:bodyPr>
          <a:lstStyle/>
          <a:p>
            <a:r>
              <a:rPr lang="ru-RU" sz="6000" b="1" dirty="0" smtClean="0"/>
              <a:t>Взаимодействие музыкального руководителя ДОУ с родителями</a:t>
            </a:r>
            <a:endParaRPr lang="ru-RU" sz="6000" b="1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714348" y="5312107"/>
            <a:ext cx="7643866" cy="45719"/>
          </a:xfrm>
        </p:spPr>
        <p:txBody>
          <a:bodyPr>
            <a:normAutofit fontScale="25000" lnSpcReduction="20000"/>
          </a:bodyPr>
          <a:lstStyle/>
          <a:p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8" name="Рисунок 7" descr="0i4l2h0mas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8596" y="2405066"/>
            <a:ext cx="1309686" cy="13096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ru-RU" sz="2400" dirty="0" smtClean="0"/>
              <a:t>Открытые просмотры музыкальной деятельности, совместные праздники и развлечения.</a:t>
            </a:r>
            <a:endParaRPr lang="ru-RU" sz="2400" dirty="0"/>
          </a:p>
        </p:txBody>
      </p:sp>
      <p:pic>
        <p:nvPicPr>
          <p:cNvPr id="5" name="Содержимое 4" descr="P100013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000108"/>
            <a:ext cx="4286280" cy="5429288"/>
          </a:xfrm>
        </p:spPr>
      </p:pic>
      <p:pic>
        <p:nvPicPr>
          <p:cNvPr id="6" name="Содержимое 5" descr="P100025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000108"/>
            <a:ext cx="4210080" cy="550072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Привлечение родителей к участию детей в районных, республиканских мероприятиях.</a:t>
            </a:r>
            <a:endParaRPr lang="ru-RU" sz="2800" dirty="0"/>
          </a:p>
        </p:txBody>
      </p:sp>
      <p:pic>
        <p:nvPicPr>
          <p:cNvPr id="4" name="Бэлэкэч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00034" y="857232"/>
            <a:ext cx="8429684" cy="5715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В связи с этим создаются вокальные ансамбли. В которых дети раскрываются (музыкальные, театральные, танцевальные способности).</a:t>
            </a:r>
            <a:endParaRPr lang="ru-RU" sz="2800" dirty="0"/>
          </a:p>
        </p:txBody>
      </p:sp>
      <p:pic>
        <p:nvPicPr>
          <p:cNvPr id="7" name="Содержимое 6" descr="SAM_150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1214422"/>
            <a:ext cx="4040188" cy="5286412"/>
          </a:xfrm>
        </p:spPr>
      </p:pic>
      <p:pic>
        <p:nvPicPr>
          <p:cNvPr id="8" name="Содержимое 7" descr="P1000109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857752" y="1214422"/>
            <a:ext cx="4041775" cy="5286412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Большое внимание уделяется  и  национальной культуре.</a:t>
            </a:r>
            <a:br>
              <a:rPr lang="ru-RU" sz="2800" dirty="0" smtClean="0"/>
            </a:br>
            <a:r>
              <a:rPr lang="ru-RU" sz="2800" dirty="0" smtClean="0"/>
              <a:t>В тесном взаимодействии с родителями мы проводим праздники </a:t>
            </a:r>
            <a:r>
              <a:rPr lang="ru-RU" sz="2800" dirty="0" err="1" smtClean="0"/>
              <a:t>нэуруз</a:t>
            </a:r>
            <a:r>
              <a:rPr lang="ru-RU" sz="2800" dirty="0" smtClean="0"/>
              <a:t>, </a:t>
            </a:r>
            <a:r>
              <a:rPr lang="ru-RU" sz="2800" dirty="0" err="1" smtClean="0"/>
              <a:t>праздники</a:t>
            </a:r>
            <a:r>
              <a:rPr lang="ru-RU" sz="2800" dirty="0" smtClean="0"/>
              <a:t> посвящённые Г.Тукаю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DSCF250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57158" y="1357298"/>
            <a:ext cx="4140230" cy="5143536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DSCF252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357298"/>
            <a:ext cx="4213255" cy="5214973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Театрализованные представления по сказкам татарских писателей, знакомство с творчеством композиторов.</a:t>
            </a:r>
            <a:endParaRPr lang="ru-RU" sz="2800" dirty="0"/>
          </a:p>
        </p:txBody>
      </p:sp>
      <p:pic>
        <p:nvPicPr>
          <p:cNvPr id="5" name="Содержимое 4" descr="P100025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285860"/>
            <a:ext cx="4281518" cy="5286412"/>
          </a:xfrm>
        </p:spPr>
      </p:pic>
      <p:pic>
        <p:nvPicPr>
          <p:cNvPr id="6" name="Содержимое 5" descr="DSCF186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285860"/>
            <a:ext cx="4281518" cy="5286412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Изготовление совместно с родителями поделок, сувениров, художественных картин.</a:t>
            </a:r>
            <a:endParaRPr lang="ru-RU" sz="2800" dirty="0"/>
          </a:p>
        </p:txBody>
      </p:sp>
      <p:pic>
        <p:nvPicPr>
          <p:cNvPr id="9" name="Содержимое 8" descr="20141002_0835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571612"/>
            <a:ext cx="8001055" cy="500066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На некоторые мероприятия приходят гости из музыкальной школы с  </a:t>
            </a:r>
            <a:r>
              <a:rPr lang="ru-RU" sz="2800" dirty="0" smtClean="0"/>
              <a:t>своими</a:t>
            </a:r>
            <a:r>
              <a:rPr lang="ru-RU" sz="2800" dirty="0" smtClean="0"/>
              <a:t> концертами.</a:t>
            </a:r>
            <a:endParaRPr lang="ru-RU" sz="2800" dirty="0"/>
          </a:p>
        </p:txBody>
      </p:sp>
      <p:pic>
        <p:nvPicPr>
          <p:cNvPr id="5" name="Содержимое 4" descr="DSCF18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428736"/>
            <a:ext cx="4038600" cy="5143536"/>
          </a:xfrm>
        </p:spPr>
      </p:pic>
      <p:pic>
        <p:nvPicPr>
          <p:cNvPr id="6" name="Содержимое 5" descr="DSCF186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500174"/>
            <a:ext cx="4038600" cy="500066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При этом устанавливается тесный контакт между родителями и детьми, - эти мероприятия повышают детскую самооценку, формируют самостоятельность и развивают творческий потенциал каждого ребёнка с учётом его индивидуальности.</a:t>
            </a:r>
            <a:endParaRPr lang="ru-RU" sz="2400" dirty="0"/>
          </a:p>
        </p:txBody>
      </p:sp>
      <p:pic>
        <p:nvPicPr>
          <p:cNvPr id="5" name="Содержимое 4" descr="P100024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14488"/>
            <a:ext cx="4038600" cy="4857784"/>
          </a:xfrm>
        </p:spPr>
      </p:pic>
      <p:pic>
        <p:nvPicPr>
          <p:cNvPr id="6" name="Содержимое 5" descr="P100024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57752" y="1714488"/>
            <a:ext cx="4038600" cy="4857784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214554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Подводя итог, можно сказать, что к концу учебного года очень многие родители, участвовавшие в открытых просмотрах, собраниях, индивидуальных беседах, как бы становятся на ступеньку выше. Они уже имеют представления о том, что должен  в  данном возрасте знать и уметь  их ребёнок. Родители вырастают в своей самооценке как воспитатели собственных детей. У них появляется уверенность в своих силах и они точно знают, чем занять ребёнка и как это сделать.</a:t>
            </a:r>
            <a:endParaRPr lang="ru-RU" sz="2000" dirty="0"/>
          </a:p>
        </p:txBody>
      </p:sp>
      <p:pic>
        <p:nvPicPr>
          <p:cNvPr id="4" name="Содержимое 3" descr="GEDC74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1" y="2214554"/>
            <a:ext cx="8358246" cy="4429156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«Могучая духовная сила воспитания заложена в том, что дети учатся смотреть на мир глазами родителей. Только в совместной деятельности родители лучше узнают своих детей, становятся ближе»</a:t>
            </a:r>
          </a:p>
          <a:p>
            <a:r>
              <a:rPr lang="ru-RU" sz="3600" dirty="0" smtClean="0"/>
              <a:t>                     В.А.Сухомлинский</a:t>
            </a:r>
            <a:endParaRPr lang="ru-RU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285720" y="6369048"/>
            <a:ext cx="8229600" cy="60348"/>
          </a:xfrm>
        </p:spPr>
        <p:txBody>
          <a:bodyPr>
            <a:normAutofit fontScale="90000"/>
          </a:bodyPr>
          <a:lstStyle/>
          <a:p>
            <a:endParaRPr lang="ru-RU" sz="1600" dirty="0">
              <a:solidFill>
                <a:srgbClr val="6633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14290"/>
            <a:ext cx="8358246" cy="478634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b="1" dirty="0" smtClean="0"/>
              <a:t>Основная задача музыкального руководителя состоит в том, чтобы приобщать ребёнка к миру музыки, научить понимать его, наслаждаться им, развивать музыкально – творческие способности,  формировать нравственно – эстетическое отношение к нему, стремление активно, творчески сопереживать воспринимаемому.</a:t>
            </a:r>
          </a:p>
          <a:p>
            <a:pPr>
              <a:buNone/>
            </a:pPr>
            <a:r>
              <a:rPr lang="ru-RU" sz="2800" b="1" dirty="0" smtClean="0"/>
              <a:t>Успех в данной  работе может быть достигнут только при тесном взаимодействии педагогов детского сада и семьи. Поэтому взаимодействие музыкального руководителя и семьи является актуальной темой в настоящее время.</a:t>
            </a:r>
            <a:endParaRPr lang="ru-RU" sz="28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Цель:</a:t>
            </a:r>
          </a:p>
          <a:p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Поиск новых форм сотрудничества музыкального руководителя с родителями. Акцентирование внимания на сохранении преемственности между семьей и дошкольным учреждением в подходах к решению задач музыкального образования детей.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                              Задачи:</a:t>
            </a:r>
          </a:p>
          <a:p>
            <a:r>
              <a:rPr lang="ru-RU" dirty="0" smtClean="0"/>
              <a:t>-развивать музыкально-художественную деятельность родителей и приобщать к музыкальному искусству,</a:t>
            </a:r>
          </a:p>
          <a:p>
            <a:r>
              <a:rPr lang="ru-RU" dirty="0" smtClean="0"/>
              <a:t>- вовлечь родителей в воспитательно-образовательный процесс,</a:t>
            </a:r>
          </a:p>
          <a:p>
            <a:r>
              <a:rPr lang="ru-RU" dirty="0" smtClean="0"/>
              <a:t>-разнообразить формы дифференцированной работы с родителями, чтобы пробудить интерес их к жизни детей в дошкольном учреждении,</a:t>
            </a:r>
          </a:p>
          <a:p>
            <a:r>
              <a:rPr lang="ru-RU" dirty="0" smtClean="0"/>
              <a:t>-активизировать участие родителей в различных мероприятиях ДОУ.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r>
              <a:rPr lang="ru-RU" dirty="0" smtClean="0"/>
              <a:t>Поиск новых форм сотрудничества музыкального руководителя с родителями детей является важнейшим направлением обеспечения качества музыкального образования дошкольников.</a:t>
            </a:r>
          </a:p>
          <a:p>
            <a:r>
              <a:rPr lang="ru-RU" dirty="0" smtClean="0"/>
              <a:t>Музыкальный руководитель должен акцентировать внимание на сохранении преемственности между семьей и дошкольным учреждением в подходах к решению задач музыкального образования детей.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071678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ru-RU" sz="2400" dirty="0" smtClean="0"/>
              <a:t>С этой целью музыкальный руководитель должен знакомить родителей с динамикой развития музыкальных способностей детей, с достижениями детей в области музыкального развития, с репертуаром, осваиваемым детьми в дошкольном образовательном учреждении ( по желанию родителей).</a:t>
            </a:r>
            <a:endParaRPr lang="ru-RU" sz="2400" dirty="0"/>
          </a:p>
        </p:txBody>
      </p:sp>
      <p:pic>
        <p:nvPicPr>
          <p:cNvPr id="4" name="Содержимое 3" descr="20141002_1005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33333"/>
          <a:stretch>
            <a:fillRect/>
          </a:stretch>
        </p:blipFill>
        <p:spPr>
          <a:xfrm>
            <a:off x="214282" y="2000240"/>
            <a:ext cx="8715436" cy="464347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642942"/>
          </a:xfrm>
        </p:spPr>
        <p:txBody>
          <a:bodyPr>
            <a:noAutofit/>
          </a:bodyPr>
          <a:lstStyle/>
          <a:p>
            <a:r>
              <a:rPr lang="ru-RU" sz="2800" dirty="0" smtClean="0"/>
              <a:t>Мы стараемся прививать  детям любовь и уважение к членам </a:t>
            </a:r>
            <a:r>
              <a:rPr lang="ru-RU" sz="2800" dirty="0" err="1" smtClean="0"/>
              <a:t>семьи.С</a:t>
            </a:r>
            <a:r>
              <a:rPr lang="ru-RU" sz="2800" dirty="0" smtClean="0"/>
              <a:t> помощью различных мероприятий мы стараемся ещё больше сблизить родителей со своими детьми</a:t>
            </a:r>
            <a:endParaRPr lang="ru-RU" sz="2800" dirty="0"/>
          </a:p>
        </p:txBody>
      </p:sp>
      <p:pic>
        <p:nvPicPr>
          <p:cNvPr id="7" name="Содержимое 6" descr="20141002_09410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714464"/>
            <a:ext cx="4038600" cy="5143536"/>
          </a:xfrm>
        </p:spPr>
      </p:pic>
      <p:pic>
        <p:nvPicPr>
          <p:cNvPr id="8" name="Содержимое 7" descr="20141002_10064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4876" y="1714464"/>
            <a:ext cx="4038600" cy="5143536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Формы взаимодействия музыкального руководителя с родителями: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dirty="0" smtClean="0"/>
              <a:t>Информационно-аналитические: анкетирование, тестирование;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/>
              <a:t>Наглядно-информационные: стенды, папки-передвижки, </a:t>
            </a:r>
            <a:r>
              <a:rPr lang="ru-RU" sz="2400" dirty="0" err="1" smtClean="0"/>
              <a:t>фото-выставки</a:t>
            </a:r>
            <a:r>
              <a:rPr lang="ru-RU" sz="2400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/>
              <a:t>Познавательные: родительские собрания, консультирование, индивидуальные беседы, совместное создание развивающей среды;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err="1" smtClean="0"/>
              <a:t>Досуговые</a:t>
            </a:r>
            <a:r>
              <a:rPr lang="ru-RU" sz="2400" dirty="0" smtClean="0"/>
              <a:t>: открытые просмотры музыкальной деятельности, совместные праздники и развлечения, выставки, творческие конкурсы.</a:t>
            </a:r>
            <a:endParaRPr lang="ru-RU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537</Words>
  <Application>Microsoft Office PowerPoint</Application>
  <PresentationFormat>Экран (4:3)</PresentationFormat>
  <Paragraphs>30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Взаимодействие музыкального руководителя ДОУ с родителями</vt:lpstr>
      <vt:lpstr>Слайд 2</vt:lpstr>
      <vt:lpstr>Слайд 3</vt:lpstr>
      <vt:lpstr>Слайд 4</vt:lpstr>
      <vt:lpstr>Слайд 5</vt:lpstr>
      <vt:lpstr>Слайд 6</vt:lpstr>
      <vt:lpstr>С этой целью музыкальный руководитель должен знакомить родителей с динамикой развития музыкальных способностей детей, с достижениями детей в области музыкального развития, с репертуаром, осваиваемым детьми в дошкольном образовательном учреждении ( по желанию родителей).</vt:lpstr>
      <vt:lpstr>Мы стараемся прививать  детям любовь и уважение к членам семьи.С помощью различных мероприятий мы стараемся ещё больше сблизить родителей со своими детьми</vt:lpstr>
      <vt:lpstr>Формы взаимодействия музыкального руководителя с родителями:</vt:lpstr>
      <vt:lpstr>Открытые просмотры музыкальной деятельности, совместные праздники и развлечения.</vt:lpstr>
      <vt:lpstr>Привлечение родителей к участию детей в районных, республиканских мероприятиях.</vt:lpstr>
      <vt:lpstr>В связи с этим создаются вокальные ансамбли. В которых дети раскрываются (музыкальные, театральные, танцевальные способности).</vt:lpstr>
      <vt:lpstr>Большое внимание уделяется  и  национальной культуре. В тесном взаимодействии с родителями мы проводим праздники нэуруз, праздники посвящённые Г.Тукаю</vt:lpstr>
      <vt:lpstr>Театрализованные представления по сказкам татарских писателей, знакомство с творчеством композиторов.</vt:lpstr>
      <vt:lpstr>Изготовление совместно с родителями поделок, сувениров, художественных картин.</vt:lpstr>
      <vt:lpstr>На некоторые мероприятия приходят гости из музыкальной школы с  своими концертами.</vt:lpstr>
      <vt:lpstr>При этом устанавливается тесный контакт между родителями и детьми, - эти мероприятия повышают детскую самооценку, формируют самостоятельность и развивают творческий потенциал каждого ребёнка с учётом его индивидуальности.</vt:lpstr>
      <vt:lpstr>Подводя итог, можно сказать, что к концу учебного года очень многие родители, участвовавшие в открытых просмотрах, собраниях, индивидуальных беседах, как бы становятся на ступеньку выше. Они уже имеют представления о том, что должен  в  данном возрасте знать и уметь  их ребёнок. Родители вырастают в своей самооценке как воспитатели собственных детей. У них появляется уверенность в своих силах и они точно знают, чем занять ребёнка и как это сделать.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1</cp:lastModifiedBy>
  <cp:revision>40</cp:revision>
  <dcterms:created xsi:type="dcterms:W3CDTF">2013-03-01T18:28:36Z</dcterms:created>
  <dcterms:modified xsi:type="dcterms:W3CDTF">2014-10-10T06:42:55Z</dcterms:modified>
</cp:coreProperties>
</file>